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63" r:id="rId4"/>
    <p:sldId id="264" r:id="rId5"/>
  </p:sldIdLst>
  <p:sldSz cx="12192000" cy="10458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1604"/>
            <a:ext cx="10363200" cy="364109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93108"/>
            <a:ext cx="9144000" cy="2525037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665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35"/>
            </a:lvl4pPr>
            <a:lvl5pPr marL="2438400" indent="0" algn="ctr">
              <a:buNone/>
              <a:defRPr sz="2135"/>
            </a:lvl5pPr>
            <a:lvl6pPr marL="3048000" indent="0" algn="ctr">
              <a:buNone/>
              <a:defRPr sz="2135"/>
            </a:lvl6pPr>
            <a:lvl7pPr marL="3657600" indent="0" algn="ctr">
              <a:buNone/>
              <a:defRPr sz="2135"/>
            </a:lvl7pPr>
            <a:lvl8pPr marL="4267200" indent="0" algn="ctr">
              <a:buNone/>
              <a:defRPr sz="2135"/>
            </a:lvl8pPr>
            <a:lvl9pPr marL="4876800" indent="0" algn="ctr">
              <a:buNone/>
              <a:defRPr sz="213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56816"/>
            <a:ext cx="2628900" cy="886305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556816"/>
            <a:ext cx="7734300" cy="886305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07353"/>
            <a:ext cx="10515600" cy="435042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998933"/>
            <a:ext cx="10515600" cy="228778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60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784078"/>
            <a:ext cx="5181600" cy="66357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784078"/>
            <a:ext cx="5181600" cy="66357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56818"/>
            <a:ext cx="10515600" cy="202148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563773"/>
            <a:ext cx="5157787" cy="125646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820239"/>
            <a:ext cx="5157787" cy="561899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563773"/>
            <a:ext cx="5183188" cy="125646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820239"/>
            <a:ext cx="5183188" cy="561899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97230"/>
            <a:ext cx="3932237" cy="2440305"/>
          </a:xfrm>
        </p:spPr>
        <p:txBody>
          <a:bodyPr anchor="b"/>
          <a:lstStyle>
            <a:lvl1pPr>
              <a:defRPr sz="42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05825"/>
            <a:ext cx="6172200" cy="7432278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37535"/>
            <a:ext cx="3932237" cy="5812672"/>
          </a:xfrm>
        </p:spPr>
        <p:txBody>
          <a:bodyPr/>
          <a:lstStyle>
            <a:lvl1pPr marL="0" indent="0">
              <a:buNone/>
              <a:defRPr sz="2135"/>
            </a:lvl1pPr>
            <a:lvl2pPr marL="609600" indent="0">
              <a:buNone/>
              <a:defRPr sz="1865"/>
            </a:lvl2pPr>
            <a:lvl3pPr marL="1219200" indent="0">
              <a:buNone/>
              <a:defRPr sz="1600"/>
            </a:lvl3pPr>
            <a:lvl4pPr marL="1828800" indent="0">
              <a:buNone/>
              <a:defRPr sz="1335"/>
            </a:lvl4pPr>
            <a:lvl5pPr marL="2438400" indent="0">
              <a:buNone/>
              <a:defRPr sz="1335"/>
            </a:lvl5pPr>
            <a:lvl6pPr marL="3048000" indent="0">
              <a:buNone/>
              <a:defRPr sz="1335"/>
            </a:lvl6pPr>
            <a:lvl7pPr marL="3657600" indent="0">
              <a:buNone/>
              <a:defRPr sz="1335"/>
            </a:lvl7pPr>
            <a:lvl8pPr marL="4267200" indent="0">
              <a:buNone/>
              <a:defRPr sz="1335"/>
            </a:lvl8pPr>
            <a:lvl9pPr marL="4876800" indent="0">
              <a:buNone/>
              <a:defRPr sz="13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97230"/>
            <a:ext cx="3932237" cy="2440305"/>
          </a:xfrm>
        </p:spPr>
        <p:txBody>
          <a:bodyPr anchor="b"/>
          <a:lstStyle>
            <a:lvl1pPr>
              <a:defRPr sz="42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05825"/>
            <a:ext cx="6172200" cy="7432278"/>
          </a:xfrm>
        </p:spPr>
        <p:txBody>
          <a:bodyPr anchor="t"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37535"/>
            <a:ext cx="3932237" cy="5812672"/>
          </a:xfrm>
        </p:spPr>
        <p:txBody>
          <a:bodyPr/>
          <a:lstStyle>
            <a:lvl1pPr marL="0" indent="0">
              <a:buNone/>
              <a:defRPr sz="2135"/>
            </a:lvl1pPr>
            <a:lvl2pPr marL="609600" indent="0">
              <a:buNone/>
              <a:defRPr sz="1865"/>
            </a:lvl2pPr>
            <a:lvl3pPr marL="1219200" indent="0">
              <a:buNone/>
              <a:defRPr sz="1600"/>
            </a:lvl3pPr>
            <a:lvl4pPr marL="1828800" indent="0">
              <a:buNone/>
              <a:defRPr sz="1335"/>
            </a:lvl4pPr>
            <a:lvl5pPr marL="2438400" indent="0">
              <a:buNone/>
              <a:defRPr sz="1335"/>
            </a:lvl5pPr>
            <a:lvl6pPr marL="3048000" indent="0">
              <a:buNone/>
              <a:defRPr sz="1335"/>
            </a:lvl6pPr>
            <a:lvl7pPr marL="3657600" indent="0">
              <a:buNone/>
              <a:defRPr sz="1335"/>
            </a:lvl7pPr>
            <a:lvl8pPr marL="4267200" indent="0">
              <a:buNone/>
              <a:defRPr sz="1335"/>
            </a:lvl8pPr>
            <a:lvl9pPr marL="4876800" indent="0">
              <a:buNone/>
              <a:defRPr sz="13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56818"/>
            <a:ext cx="10515600" cy="2021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84078"/>
            <a:ext cx="10515600" cy="6635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9693436"/>
            <a:ext cx="2743200" cy="556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A1D4-D4CE-4741-90E3-B6AB5B2486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9693436"/>
            <a:ext cx="4114800" cy="556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9693436"/>
            <a:ext cx="2743200" cy="5568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0BD7-CB27-48BD-9189-FFFE86F3579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9200" rtl="0" eaLnBrk="1" latinLnBrk="0" hangingPunct="1">
        <a:lnSpc>
          <a:spcPct val="90000"/>
        </a:lnSpc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9200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4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11"/>
          <a:stretch>
            <a:fillRect/>
          </a:stretch>
        </p:blipFill>
        <p:spPr>
          <a:xfrm>
            <a:off x="2072640" y="2678049"/>
            <a:ext cx="8046720" cy="2249551"/>
          </a:xfrm>
        </p:spPr>
      </p:pic>
      <p:sp>
        <p:nvSpPr>
          <p:cNvPr id="5" name="文本框 4"/>
          <p:cNvSpPr txBox="1"/>
          <p:nvPr/>
        </p:nvSpPr>
        <p:spPr>
          <a:xfrm>
            <a:off x="2844800" y="65278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578100" y="5347207"/>
            <a:ext cx="6096000" cy="51231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Appendix B Analysis of HH103</a:t>
            </a:r>
            <a:r>
              <a:rPr lang="el-GR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NopAA</a:t>
            </a:r>
            <a:r>
              <a:rPr lang="en-US" altLang="zh-CN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and HH103</a:t>
            </a:r>
            <a:r>
              <a:rPr lang="el-GR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Ω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RhcN</a:t>
            </a:r>
            <a:r>
              <a:rPr lang="en-US" altLang="zh-CN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by Southern blot.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A, Lane 1: The genome of HH103Ω</a:t>
            </a:r>
            <a:r>
              <a:rPr lang="en-US" altLang="zh-CN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NopAA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EcoR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Lane 2; The genome of the wild strain HH103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EcoR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Lane 3: The genome of HH103Ω</a:t>
            </a:r>
            <a:r>
              <a:rPr lang="en-US" altLang="zh-CN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NopAA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Mlu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Lane 4: The genome of the wild strain HH103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Mlu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B, Lane 1: The genome of the wild strain HH103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Hand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III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Lane 2: The genome of HH103Ω</a:t>
            </a:r>
            <a:r>
              <a:rPr lang="en-US" altLang="zh-CN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RhcN 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Hand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III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Lane 3: The genome of the wild strain HH103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Sac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Lane 4: The genome of HH103Ω</a:t>
            </a:r>
            <a:r>
              <a:rPr lang="en-US" altLang="zh-CN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NopAA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was digested by </a:t>
            </a:r>
            <a:r>
              <a:rPr lang="en-US" altLang="zh-CN" i="1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Sac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97"/>
          <a:stretch>
            <a:fillRect/>
          </a:stretch>
        </p:blipFill>
        <p:spPr>
          <a:xfrm>
            <a:off x="630936" y="2051177"/>
            <a:ext cx="10930128" cy="3562223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562100" y="5920254"/>
            <a:ext cx="807720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Appendix C Bimolecular fluorescence complementation (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BiFC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 analyses to validate interactions among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NopAA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GmERF5, GmCDPK28, GmNAC1, and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GmbHLH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Agrobacterium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strains harboring different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BiFC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fusion plasmids (as indicated above each image) were co-infiltrated into </a:t>
            </a:r>
            <a:r>
              <a:rPr lang="en-US" altLang="zh-CN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Nicotiana </a:t>
            </a:r>
            <a:r>
              <a:rPr lang="en-US" altLang="zh-CN" i="1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benthamiana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leaves to test interaction. BF, bright field; YFP, Yellow Fluorescent Protein.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12"/>
          <a:stretch>
            <a:fillRect/>
          </a:stretch>
        </p:blipFill>
        <p:spPr>
          <a:xfrm>
            <a:off x="2139188" y="2101977"/>
            <a:ext cx="7583424" cy="5733923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578100" y="8545449"/>
            <a:ext cx="6096000" cy="11988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Appendix D Z-stack analysis of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nYFP-NopAA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cYFP-ERF5interaction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AtAHL22 was used as a nuclear marker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1031</Words>
  <Application>WPS 演示</Application>
  <PresentationFormat>自定义</PresentationFormat>
  <Paragraphs>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Nachtschatten</cp:lastModifiedBy>
  <cp:revision>36</cp:revision>
  <dcterms:created xsi:type="dcterms:W3CDTF">2020-10-15T02:44:00Z</dcterms:created>
  <dcterms:modified xsi:type="dcterms:W3CDTF">2022-05-29T05:45:30Z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58BC4EEF45B64081823DD5AD6B3784A8</vt:lpwstr>
  </property>
  <property fmtid="{D5CDD505-2E9C-101B-9397-08002B2CF9AE}" pid="3" name="KSOProductBuildVer">
    <vt:lpwstr>2052-11.1.0.11411</vt:lpwstr>
  </property>
</Properties>
</file>